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1" r:id="rId3"/>
    <p:sldId id="300" r:id="rId4"/>
    <p:sldId id="258" r:id="rId5"/>
    <p:sldId id="315" r:id="rId6"/>
    <p:sldId id="261" r:id="rId7"/>
    <p:sldId id="299" r:id="rId8"/>
    <p:sldId id="316" r:id="rId9"/>
    <p:sldId id="305" r:id="rId10"/>
    <p:sldId id="317" r:id="rId11"/>
    <p:sldId id="312" r:id="rId12"/>
    <p:sldId id="303" r:id="rId13"/>
    <p:sldId id="302" r:id="rId14"/>
    <p:sldId id="304" r:id="rId15"/>
    <p:sldId id="319" r:id="rId16"/>
    <p:sldId id="266" r:id="rId17"/>
    <p:sldId id="267" r:id="rId18"/>
    <p:sldId id="313" r:id="rId19"/>
    <p:sldId id="320" r:id="rId20"/>
    <p:sldId id="306" r:id="rId21"/>
    <p:sldId id="314" r:id="rId22"/>
    <p:sldId id="308" r:id="rId23"/>
    <p:sldId id="310" r:id="rId24"/>
    <p:sldId id="321" r:id="rId25"/>
    <p:sldId id="311" r:id="rId26"/>
    <p:sldId id="318" r:id="rId27"/>
    <p:sldId id="307" r:id="rId28"/>
    <p:sldId id="298" r:id="rId29"/>
  </p:sldIdLst>
  <p:sldSz cx="9906000" cy="6858000" type="A4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2D3C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2D3C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2D3C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2D3C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2D3C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2D3C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2D3C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2D3C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D2D3C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2D2D3C"/>
        </a:fontRef>
        <a:srgbClr val="2D2D3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3"/>
          </a:solidFill>
        </a:fill>
      </a:tcStyle>
    </a:wholeTbl>
    <a:band2H>
      <a:tcTxStyle/>
      <a:tcStyle>
        <a:tcBdr/>
        <a:fill>
          <a:solidFill>
            <a:srgbClr val="E9E9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D2D3C"/>
        </a:fontRef>
        <a:srgbClr val="2D2D3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8FF"/>
          </a:solidFill>
        </a:fill>
      </a:tcStyle>
    </a:wholeTbl>
    <a:band2H>
      <a:tcTxStyle/>
      <a:tcStyle>
        <a:tcBdr/>
        <a:fill>
          <a:solidFill>
            <a:srgbClr val="E6EC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D2D3C"/>
        </a:fontRef>
        <a:srgbClr val="2D2D3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CDD1"/>
          </a:solidFill>
        </a:fill>
      </a:tcStyle>
    </a:wholeTbl>
    <a:band2H>
      <a:tcTxStyle/>
      <a:tcStyle>
        <a:tcBdr/>
        <a:fill>
          <a:solidFill>
            <a:srgbClr val="FAE8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D2D3C"/>
        </a:fontRef>
        <a:srgbClr val="2D2D3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2E0"/>
          </a:solidFill>
        </a:fill>
      </a:tcStyle>
    </a:wholeTbl>
    <a:band2H>
      <a:tcTxStyle/>
      <a:tcStyle>
        <a:tcBdr/>
        <a:fill>
          <a:solidFill>
            <a:srgbClr val="EAEA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D2D3C"/>
        </a:fontRef>
        <a:srgbClr val="2D2D3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D2D3C"/>
        </a:fontRef>
        <a:srgbClr val="2D2D3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D2D3C"/>
              </a:solidFill>
              <a:prstDash val="solid"/>
              <a:round/>
            </a:ln>
          </a:top>
          <a:bottom>
            <a:ln w="25400" cap="flat">
              <a:solidFill>
                <a:srgbClr val="2D2D3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2D3C"/>
              </a:solidFill>
              <a:prstDash val="solid"/>
              <a:round/>
            </a:ln>
          </a:top>
          <a:bottom>
            <a:ln w="25400" cap="flat">
              <a:solidFill>
                <a:srgbClr val="2D2D3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D2D3C"/>
        </a:fontRef>
        <a:srgbClr val="2D2D3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D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3C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3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3C"/>
          </a:solidFill>
        </a:fill>
      </a:tcStyle>
    </a:firstRow>
  </a:tblStyle>
  <a:tblStyle styleId="{8F44A2F1-9E1F-4B54-A3A2-5F16C0AD49E2}" styleName="">
    <a:tblBg/>
    <a:wholeTbl>
      <a:tcTxStyle b="off" i="off">
        <a:fontRef idx="major">
          <a:srgbClr val="2D2D3C"/>
        </a:fontRef>
        <a:srgbClr val="2D2D3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3"/>
          </a:solidFill>
        </a:fill>
      </a:tcStyle>
    </a:wholeTbl>
    <a:band2H>
      <a:tcTxStyle/>
      <a:tcStyle>
        <a:tcBdr/>
        <a:fill>
          <a:solidFill>
            <a:srgbClr val="E9E9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80"/>
    <p:restoredTop sz="89708"/>
  </p:normalViewPr>
  <p:slideViewPr>
    <p:cSldViewPr snapToGrid="0" snapToObjects="1">
      <p:cViewPr varScale="1">
        <p:scale>
          <a:sx n="89" d="100"/>
          <a:sy n="89" d="100"/>
        </p:scale>
        <p:origin x="1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8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78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앞선 </a:t>
            </a:r>
            <a:r>
              <a:rPr kumimoji="1" lang="en-US" altLang="ko-KR" dirty="0" err="1" smtClean="0"/>
              <a:t>ppt</a:t>
            </a:r>
            <a:r>
              <a:rPr kumimoji="1" lang="ko-KR" altLang="en-US" baseline="0" dirty="0" smtClean="0"/>
              <a:t> 내역이 중간발표 때까지 한 내역과 겹쳐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여기서부터 발표를 진행하도록 하겠습니다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목차를 보시면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총 </a:t>
            </a:r>
            <a:r>
              <a:rPr kumimoji="1" lang="en-US" altLang="ko-KR" baseline="0" dirty="0" smtClean="0"/>
              <a:t>5</a:t>
            </a:r>
            <a:r>
              <a:rPr kumimoji="1" lang="ko-KR" altLang="en-US" baseline="0" dirty="0" smtClean="0"/>
              <a:t>가지로 구성되어 있습니다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10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앞선 </a:t>
            </a:r>
            <a:r>
              <a:rPr kumimoji="1" lang="en-US" altLang="ko-KR" dirty="0" err="1" smtClean="0"/>
              <a:t>ppt</a:t>
            </a:r>
            <a:r>
              <a:rPr kumimoji="1" lang="ko-KR" altLang="en-US" baseline="0" dirty="0" smtClean="0"/>
              <a:t> 내역이 중간발표 때까지 한 내역과 겹쳐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여기서부터 발표를 진행하도록 하겠습니다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목차를 보시면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총 </a:t>
            </a:r>
            <a:r>
              <a:rPr kumimoji="1" lang="en-US" altLang="ko-KR" baseline="0" dirty="0" smtClean="0"/>
              <a:t>5</a:t>
            </a:r>
            <a:r>
              <a:rPr kumimoji="1" lang="ko-KR" altLang="en-US" baseline="0" dirty="0" smtClean="0"/>
              <a:t>가지로 구성되어 있습니다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60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앞선 </a:t>
            </a:r>
            <a:r>
              <a:rPr kumimoji="1" lang="en-US" altLang="ko-KR" dirty="0" err="1" smtClean="0"/>
              <a:t>ppt</a:t>
            </a:r>
            <a:r>
              <a:rPr kumimoji="1" lang="ko-KR" altLang="en-US" baseline="0" dirty="0" smtClean="0"/>
              <a:t> 내역이 중간발표 때까지 한 내역과 겹쳐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여기서부터 발표를 진행하도록 하겠습니다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목차를 보시면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총 </a:t>
            </a:r>
            <a:r>
              <a:rPr kumimoji="1" lang="en-US" altLang="ko-KR" baseline="0" dirty="0" smtClean="0"/>
              <a:t>5</a:t>
            </a:r>
            <a:r>
              <a:rPr kumimoji="1" lang="ko-KR" altLang="en-US" baseline="0" dirty="0" smtClean="0"/>
              <a:t>가지로 구성되어 있습니다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124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앞선 </a:t>
            </a:r>
            <a:r>
              <a:rPr kumimoji="1" lang="en-US" altLang="ko-KR" dirty="0" err="1" smtClean="0"/>
              <a:t>ppt</a:t>
            </a:r>
            <a:r>
              <a:rPr kumimoji="1" lang="ko-KR" altLang="en-US" baseline="0" dirty="0" smtClean="0"/>
              <a:t> 내역이 중간발표 때까지 한 내역과 겹쳐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여기서부터 발표를 진행하도록 하겠습니다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목차를 보시면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총 </a:t>
            </a:r>
            <a:r>
              <a:rPr kumimoji="1" lang="en-US" altLang="ko-KR" baseline="0" dirty="0" smtClean="0"/>
              <a:t>5</a:t>
            </a:r>
            <a:r>
              <a:rPr kumimoji="1" lang="ko-KR" altLang="en-US" baseline="0" dirty="0" smtClean="0"/>
              <a:t>가지로 구성되어 있습니다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6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앞선 </a:t>
            </a:r>
            <a:r>
              <a:rPr kumimoji="1" lang="en-US" altLang="ko-KR" dirty="0" err="1" smtClean="0"/>
              <a:t>ppt</a:t>
            </a:r>
            <a:r>
              <a:rPr kumimoji="1" lang="ko-KR" altLang="en-US" baseline="0" dirty="0" smtClean="0"/>
              <a:t> 내역이 중간발표 때까지 한 내역과 겹쳐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여기서부터 발표를 진행하도록 하겠습니다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목차를 보시면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총 </a:t>
            </a:r>
            <a:r>
              <a:rPr kumimoji="1" lang="en-US" altLang="ko-KR" baseline="0" dirty="0" smtClean="0"/>
              <a:t>5</a:t>
            </a:r>
            <a:r>
              <a:rPr kumimoji="1" lang="ko-KR" altLang="en-US" baseline="0" dirty="0" smtClean="0"/>
              <a:t>가지로 구성되어 있습니다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906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앞선 </a:t>
            </a:r>
            <a:r>
              <a:rPr kumimoji="1" lang="en-US" altLang="ko-KR" dirty="0" err="1" smtClean="0"/>
              <a:t>ppt</a:t>
            </a:r>
            <a:r>
              <a:rPr kumimoji="1" lang="ko-KR" altLang="en-US" baseline="0" dirty="0" smtClean="0"/>
              <a:t> 내역이 중간발표 때까지 한 내역과 겹쳐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여기서부터 발표를 진행하도록 하겠습니다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목차를 보시면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총 </a:t>
            </a:r>
            <a:r>
              <a:rPr kumimoji="1" lang="en-US" altLang="ko-KR" baseline="0" dirty="0" smtClean="0"/>
              <a:t>5</a:t>
            </a:r>
            <a:r>
              <a:rPr kumimoji="1" lang="ko-KR" altLang="en-US" baseline="0" dirty="0" smtClean="0"/>
              <a:t>가지로 구성되어 있습니다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232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발표는 여기까지 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감사합니다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예제코드 어디서</a:t>
            </a:r>
            <a:endParaRPr kumimoji="1" lang="en-US" altLang="ko-KR" dirty="0" smtClean="0"/>
          </a:p>
          <a:p>
            <a:r>
              <a:rPr kumimoji="1" lang="ko-KR" altLang="en-US" dirty="0" smtClean="0"/>
              <a:t>예제코드 얼마나</a:t>
            </a:r>
            <a:endParaRPr kumimoji="1" lang="en-US" altLang="ko-KR" dirty="0" smtClean="0"/>
          </a:p>
          <a:p>
            <a:r>
              <a:rPr kumimoji="1" lang="ko-KR" altLang="en-US" dirty="0" smtClean="0"/>
              <a:t>시간이 얼마나</a:t>
            </a:r>
            <a:endParaRPr kumimoji="1" lang="en-US" altLang="ko-KR" dirty="0" smtClean="0"/>
          </a:p>
          <a:p>
            <a:r>
              <a:rPr kumimoji="1" lang="ko-KR" altLang="en-US" dirty="0" smtClean="0"/>
              <a:t>구현 디테일 부분에서 이걸 메인으로 하고 구체는 짧게 쓰기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84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815103" y="6418471"/>
            <a:ext cx="273656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C8C8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dy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5"/>
          <p:cNvSpPr/>
          <p:nvPr/>
        </p:nvSpPr>
        <p:spPr>
          <a:xfrm>
            <a:off x="0" y="-1"/>
            <a:ext cx="9906000" cy="6858001"/>
          </a:xfrm>
          <a:prstGeom prst="rect">
            <a:avLst/>
          </a:prstGeom>
          <a:solidFill>
            <a:srgbClr val="83879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6489700"/>
            <a:ext cx="9906000" cy="36830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100000">
                <a:srgbClr val="99DEC5">
                  <a:alpha val="90000"/>
                </a:srgbClr>
              </a:gs>
            </a:gsLst>
            <a:lin ang="3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7550" y="6595942"/>
            <a:ext cx="581693" cy="16391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1"/>
          <p:cNvSpPr/>
          <p:nvPr/>
        </p:nvSpPr>
        <p:spPr>
          <a:xfrm>
            <a:off x="0" y="0"/>
            <a:ext cx="9906000" cy="6489700"/>
          </a:xfrm>
          <a:prstGeom prst="rect">
            <a:avLst/>
          </a:prstGeom>
          <a:solidFill>
            <a:srgbClr val="2D2D3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" name="제목 텍스트"/>
          <p:cNvSpPr txBox="1">
            <a:spLocks noGrp="1"/>
          </p:cNvSpPr>
          <p:nvPr>
            <p:ph type="title"/>
          </p:nvPr>
        </p:nvSpPr>
        <p:spPr>
          <a:xfrm>
            <a:off x="495300" y="92074"/>
            <a:ext cx="89154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제목 텍스트</a:t>
            </a:r>
          </a:p>
        </p:txBody>
      </p:sp>
      <p:sp>
        <p:nvSpPr>
          <p:cNvPr id="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787900" y="6172200"/>
            <a:ext cx="23114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2D2D3C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2D2D3C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2D2D3C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2D2D3C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2D2D3C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2D2D3C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2D2D3C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2D2D3C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2D2D3C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D2D3C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D2D3C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D2D3C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D2D3C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D2D3C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D2D3C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D2D3C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D2D3C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2D2D3C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ttps://airbridge.i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airbridge.io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">
            <a:hlinkClick r:id="rId2"/>
          </p:cNvPr>
          <p:cNvSpPr txBox="1"/>
          <p:nvPr/>
        </p:nvSpPr>
        <p:spPr>
          <a:xfrm>
            <a:off x="631826" y="1863319"/>
            <a:ext cx="7932627" cy="2192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36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/>
              <a:t>Automated program corrector for programming </a:t>
            </a:r>
            <a:r>
              <a:rPr lang="en-US" dirty="0" smtClean="0"/>
              <a:t>assignments</a:t>
            </a:r>
          </a:p>
          <a:p>
            <a:pPr>
              <a:lnSpc>
                <a:spcPct val="130000"/>
              </a:lnSpc>
              <a:defRPr sz="36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on </a:t>
            </a:r>
            <a:r>
              <a:rPr lang="en-US" dirty="0"/>
              <a:t>behalf of Deep Learning</a:t>
            </a:r>
            <a:endParaRPr dirty="0"/>
          </a:p>
        </p:txBody>
      </p:sp>
      <p:sp>
        <p:nvSpPr>
          <p:cNvPr id="39" name="TextBox 5">
            <a:hlinkClick r:id="rId2"/>
          </p:cNvPr>
          <p:cNvSpPr txBox="1"/>
          <p:nvPr/>
        </p:nvSpPr>
        <p:spPr>
          <a:xfrm>
            <a:off x="631826" y="4461429"/>
            <a:ext cx="7065951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20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09.08</a:t>
            </a:r>
            <a:r>
              <a:rPr dirty="0" smtClean="0"/>
              <a:t>.1</a:t>
            </a:r>
            <a:r>
              <a:rPr lang="en-US" dirty="0" smtClean="0"/>
              <a:t>7</a:t>
            </a:r>
            <a:r>
              <a:rPr dirty="0" smtClean="0"/>
              <a:t>.</a:t>
            </a:r>
            <a:endParaRPr dirty="0"/>
          </a:p>
          <a:p>
            <a:pPr>
              <a:lnSpc>
                <a:spcPct val="130000"/>
              </a:lnSpc>
              <a:defRPr sz="20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Soo Kim</a:t>
            </a:r>
          </a:p>
          <a:p>
            <a:pPr>
              <a:lnSpc>
                <a:spcPct val="130000"/>
              </a:lnSpc>
              <a:defRPr sz="20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err="1"/>
              <a:t>sookim@ropas.snu.ac.kr</a:t>
            </a:r>
            <a:endParaRPr dirty="0"/>
          </a:p>
        </p:txBody>
      </p:sp>
      <p:sp>
        <p:nvSpPr>
          <p:cNvPr id="40" name="직사각형 6"/>
          <p:cNvSpPr/>
          <p:nvPr/>
        </p:nvSpPr>
        <p:spPr>
          <a:xfrm>
            <a:off x="631826" y="6533660"/>
            <a:ext cx="782638" cy="242889"/>
          </a:xfrm>
          <a:prstGeom prst="rect">
            <a:avLst/>
          </a:prstGeom>
          <a:solidFill>
            <a:srgbClr val="32A6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 smtClean="0"/>
              <a:t>Approach</a:t>
            </a:r>
            <a:endParaRPr dirty="0"/>
          </a:p>
        </p:txBody>
      </p:sp>
      <p:sp>
        <p:nvSpPr>
          <p:cNvPr id="3" name="직사각형 2"/>
          <p:cNvSpPr/>
          <p:nvPr/>
        </p:nvSpPr>
        <p:spPr>
          <a:xfrm>
            <a:off x="671514" y="2657475"/>
            <a:ext cx="2443162" cy="41433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2D2D3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Input A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2D2D3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1514" y="4695825"/>
            <a:ext cx="2443162" cy="41433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2D2D3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Input B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2D2D3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44100">
            <a:off x="3368827" y="2966620"/>
            <a:ext cx="763571" cy="7635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26937">
            <a:off x="3368855" y="4159715"/>
            <a:ext cx="763571" cy="76357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217193" y="2581804"/>
            <a:ext cx="1471613" cy="261291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2D2D3C"/>
                </a:solidFill>
                <a:latin typeface="+mj-lt"/>
                <a:ea typeface="+mj-ea"/>
                <a:cs typeface="+mj-cs"/>
              </a:rPr>
              <a:t>Deus Ex Machina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2D2D3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55" y="3506500"/>
            <a:ext cx="763571" cy="76357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814075" y="3673785"/>
            <a:ext cx="2443162" cy="41433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 smtClean="0">
                <a:ln>
                  <a:noFill/>
                </a:ln>
                <a:solidFill>
                  <a:srgbClr val="2D2D3C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Output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2D2D3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068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Architecture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3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How to proceed with learning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>
                <a:solidFill>
                  <a:schemeClr val="accent1"/>
                </a:solidFill>
              </a:rPr>
              <a:t>The </a:t>
            </a:r>
            <a:r>
              <a:rPr lang="en-US" altLang="ko-KR" dirty="0">
                <a:solidFill>
                  <a:schemeClr val="accent1"/>
                </a:solidFill>
              </a:rPr>
              <a:t>learning model </a:t>
            </a:r>
            <a:r>
              <a:rPr lang="en-US" altLang="ko-KR" dirty="0" smtClean="0">
                <a:solidFill>
                  <a:schemeClr val="accent1"/>
                </a:solidFill>
              </a:rPr>
              <a:t>used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The results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The </a:t>
            </a:r>
            <a:r>
              <a:rPr lang="en-US" dirty="0"/>
              <a:t>theoretical </a:t>
            </a:r>
            <a:r>
              <a:rPr lang="en-US" dirty="0" smtClean="0"/>
              <a:t>limitations and further improvements</a:t>
            </a:r>
            <a:endParaRPr lang="en-US" dirty="0"/>
          </a:p>
          <a:p>
            <a:pPr marL="228600" lvl="8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92507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Architecture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320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대전제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프로그램 코드에 자연어 처리에서 사용하는 기법을 적용할 수 있다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NLP</a:t>
            </a:r>
            <a:r>
              <a:rPr lang="ko-KR" altLang="en-US" dirty="0" smtClean="0"/>
              <a:t> 에서 문장을 생성하는 연구를 활용하여 코드를 생성할 수 있을 것이다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사용하는 </a:t>
            </a:r>
            <a:r>
              <a:rPr lang="en-US" altLang="ko-KR" dirty="0" smtClean="0"/>
              <a:t>NLP</a:t>
            </a:r>
            <a:r>
              <a:rPr lang="ko-KR" altLang="en-US" dirty="0" smtClean="0"/>
              <a:t> 방법론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번역 모형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심층 학습을 사용한 번역 모형은 </a:t>
            </a:r>
            <a:r>
              <a:rPr lang="en-US" altLang="ko-KR" dirty="0" smtClean="0"/>
              <a:t>sequence(</a:t>
            </a:r>
            <a:r>
              <a:rPr lang="ko-KR" altLang="en-US" dirty="0" smtClean="0"/>
              <a:t>데이터가 나열된 자료구조</a:t>
            </a:r>
            <a:r>
              <a:rPr lang="en-US" altLang="ko-KR" dirty="0" smtClean="0"/>
              <a:t>)</a:t>
            </a:r>
            <a:r>
              <a:rPr lang="ko-KR" altLang="en-US" dirty="0" smtClean="0"/>
              <a:t> 와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 를 짝을 지어 학습을 진행한다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 결과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입력으로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 를 집어넣으면 출력으로 새로운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 가 생성된다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 모형을 </a:t>
            </a:r>
            <a:r>
              <a:rPr lang="en-US" altLang="ko-KR" dirty="0" smtClean="0"/>
              <a:t>seq2seq </a:t>
            </a:r>
            <a:r>
              <a:rPr lang="ko-KR" altLang="en-US" dirty="0" smtClean="0"/>
              <a:t>모형이라고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따라서 코드를 토큰 단위로 분할하여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 형태로 만들어 활용할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76" y="4778506"/>
            <a:ext cx="6909847" cy="20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08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Architecture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대전제</a:t>
            </a:r>
            <a:r>
              <a:rPr lang="en-US" altLang="ko-KR" dirty="0" smtClean="0"/>
              <a:t>:</a:t>
            </a:r>
            <a:r>
              <a:rPr lang="ko-KR" altLang="en-US" dirty="0" smtClean="0"/>
              <a:t> 프로그램 코드에 자연어 처리에서 사용하는 기법을 적용할 수 있다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NLP</a:t>
            </a:r>
            <a:r>
              <a:rPr lang="ko-KR" altLang="en-US" dirty="0" smtClean="0"/>
              <a:t> 에서 문장을 생성하는 연구를 활용하여 코드를 생성할 수 있을 것이다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사용하는 </a:t>
            </a:r>
            <a:r>
              <a:rPr lang="en-US" altLang="ko-KR" dirty="0" smtClean="0"/>
              <a:t>NLP</a:t>
            </a:r>
            <a:r>
              <a:rPr lang="ko-KR" altLang="en-US" dirty="0" smtClean="0"/>
              <a:t> 방법론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N-gram: NLP</a:t>
            </a:r>
            <a:r>
              <a:rPr lang="ko-KR" altLang="en-US" dirty="0" smtClean="0"/>
              <a:t> 에서 언어모형을 만들 때 사용하는 개념으로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단어의 출현 확률 예측을 위한 범위 같은 것이다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이것을 단어 단위가 아니라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 단위로 적용하여</a:t>
            </a:r>
            <a:r>
              <a:rPr lang="en-US" altLang="ko-KR" dirty="0" smtClean="0"/>
              <a:t>,</a:t>
            </a:r>
            <a:r>
              <a:rPr lang="ko-KR" altLang="en-US" dirty="0" smtClean="0"/>
              <a:t> 대상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의 주변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 를 범위로 삼아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 의 확률을 구한다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535" y="4505854"/>
            <a:ext cx="4974930" cy="204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88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Architecture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182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N-gram </a:t>
            </a:r>
            <a:r>
              <a:rPr lang="ko-KR" altLang="en-US" dirty="0" smtClean="0"/>
              <a:t>구체화</a:t>
            </a: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특정 줄의 코드를 만들어 내고 싶다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주변 코드 줄을 집어 넣으면 빈 부분을 채울 수 있지 않을까</a:t>
            </a:r>
            <a:r>
              <a:rPr lang="en-US" altLang="ko-KR" dirty="0" smtClean="0"/>
              <a:t>?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변형된 </a:t>
            </a:r>
            <a:r>
              <a:rPr lang="en-US" altLang="ko-KR" dirty="0" smtClean="0"/>
              <a:t>2-gram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62" y="4031787"/>
            <a:ext cx="3019674" cy="238668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3723588" y="5486400"/>
            <a:ext cx="60331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직선 연결선[R] 8"/>
          <p:cNvCxnSpPr/>
          <p:nvPr/>
        </p:nvCxnSpPr>
        <p:spPr>
          <a:xfrm flipV="1">
            <a:off x="1555423" y="5599522"/>
            <a:ext cx="2017336" cy="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직선 연결선[R] 14"/>
          <p:cNvCxnSpPr/>
          <p:nvPr/>
        </p:nvCxnSpPr>
        <p:spPr>
          <a:xfrm flipV="1">
            <a:off x="1555423" y="6108569"/>
            <a:ext cx="857839" cy="1572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직선 화살표 연결선 19"/>
          <p:cNvCxnSpPr/>
          <p:nvPr/>
        </p:nvCxnSpPr>
        <p:spPr>
          <a:xfrm>
            <a:off x="3723587" y="6015872"/>
            <a:ext cx="60331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텍스트 상자 18"/>
          <p:cNvSpPr txBox="1"/>
          <p:nvPr/>
        </p:nvSpPr>
        <p:spPr>
          <a:xfrm>
            <a:off x="3686530" y="4908891"/>
            <a:ext cx="677428" cy="438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  <a:buSzPct val="100000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smtClean="0"/>
              <a:t>inputs</a:t>
            </a:r>
            <a:endParaRPr lang="en-US" altLang="ko-KR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753" y="5599523"/>
            <a:ext cx="2361676" cy="283856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>
            <a:off x="5288438" y="5741450"/>
            <a:ext cx="60331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직사각형 21"/>
          <p:cNvSpPr/>
          <p:nvPr/>
        </p:nvSpPr>
        <p:spPr>
          <a:xfrm>
            <a:off x="4460279" y="5134013"/>
            <a:ext cx="631596" cy="1214875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2D2D3C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5251381" y="4908891"/>
            <a:ext cx="723914" cy="438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  <a:buSzPct val="100000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output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16193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Architecture</a:t>
            </a: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442612"/>
            <a:ext cx="53086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37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26338" y="6418471"/>
            <a:ext cx="26242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9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Architecture</a:t>
            </a:r>
            <a:endParaRPr dirty="0"/>
          </a:p>
        </p:txBody>
      </p:sp>
      <p:sp>
        <p:nvSpPr>
          <p:cNvPr id="101" name="Text Placeholder 2"/>
          <p:cNvSpPr txBox="1"/>
          <p:nvPr/>
        </p:nvSpPr>
        <p:spPr>
          <a:xfrm>
            <a:off x="808164" y="4850198"/>
            <a:ext cx="2556829" cy="401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endParaRPr dirty="0"/>
          </a:p>
        </p:txBody>
      </p:sp>
      <p:sp>
        <p:nvSpPr>
          <p:cNvPr id="103" name="Text Placeholder 2"/>
          <p:cNvSpPr txBox="1"/>
          <p:nvPr/>
        </p:nvSpPr>
        <p:spPr>
          <a:xfrm>
            <a:off x="6562343" y="4850198"/>
            <a:ext cx="2556828" cy="401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625491"/>
            <a:ext cx="8737600" cy="49276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84200" y="2485005"/>
            <a:ext cx="4953000" cy="32085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Cell: RNN(</a:t>
            </a:r>
            <a:r>
              <a:rPr lang="en-US" altLang="ko-KR" dirty="0" err="1"/>
              <a:t>GRUCell</a:t>
            </a:r>
            <a:r>
              <a:rPr lang="en-US" altLang="ko-KR" dirty="0"/>
              <a:t>)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Size: 64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Layer: 2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Batch size: 32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>
              <a:sym typeface="Noto Sans CJK KR Medium"/>
            </a:endParaRP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err="1">
                <a:sym typeface="Noto Sans CJK KR Medium"/>
              </a:rPr>
              <a:t>RMSPropOptimizer</a:t>
            </a:r>
            <a:endParaRPr lang="en-US" altLang="ko-KR" dirty="0">
              <a:sym typeface="Noto Sans CJK KR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15102" y="6418471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09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" name="TextBox 3"/>
          <p:cNvSpPr txBox="1"/>
          <p:nvPr/>
        </p:nvSpPr>
        <p:spPr>
          <a:xfrm>
            <a:off x="341124" y="351343"/>
            <a:ext cx="922375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dirty="0"/>
              <a:t>Architecture</a:t>
            </a:r>
          </a:p>
        </p:txBody>
      </p:sp>
      <p:sp>
        <p:nvSpPr>
          <p:cNvPr id="6" name="Text Placeholder 2"/>
          <p:cNvSpPr txBox="1"/>
          <p:nvPr/>
        </p:nvSpPr>
        <p:spPr>
          <a:xfrm>
            <a:off x="825062" y="1606809"/>
            <a:ext cx="8255876" cy="1131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sz="1500" dirty="0" smtClean="0">
                <a:sym typeface="Noto Sans CJK KR Medium"/>
              </a:rPr>
              <a:t>대부분의 </a:t>
            </a:r>
            <a:r>
              <a:rPr lang="ko-KR" altLang="en-US" sz="1500" dirty="0" smtClean="0">
                <a:sym typeface="Noto Sans CJK KR Medium"/>
              </a:rPr>
              <a:t>시간을 </a:t>
            </a:r>
            <a:r>
              <a:rPr lang="en-US" altLang="ko-KR" sz="1500" dirty="0" err="1" smtClean="0">
                <a:sym typeface="Noto Sans CJK KR Medium"/>
              </a:rPr>
              <a:t>Tensorflow</a:t>
            </a:r>
            <a:r>
              <a:rPr lang="ko-KR" altLang="en-US" sz="1500" dirty="0" smtClean="0">
                <a:sym typeface="Noto Sans CJK KR Medium"/>
              </a:rPr>
              <a:t> 이해와 모형 구현에 소비</a:t>
            </a:r>
            <a:endParaRPr lang="en-US" altLang="ko-KR" sz="1500" dirty="0" smtClean="0">
              <a:sym typeface="Noto Sans CJK KR Medium"/>
            </a:endParaRP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sz="1500" dirty="0" smtClean="0">
              <a:sym typeface="Noto Sans CJK KR Medium"/>
            </a:endParaRP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sz="1500" dirty="0" smtClean="0">
                <a:sym typeface="Noto Sans CJK KR Medium"/>
              </a:rPr>
              <a:t>변형된 </a:t>
            </a:r>
            <a:r>
              <a:rPr lang="en-US" altLang="ko-KR" sz="1500" dirty="0" smtClean="0">
                <a:sym typeface="Noto Sans CJK KR Medium"/>
              </a:rPr>
              <a:t>2-gram</a:t>
            </a:r>
            <a:r>
              <a:rPr lang="ko-KR" altLang="en-US" sz="1500" dirty="0" smtClean="0">
                <a:sym typeface="Noto Sans CJK KR Medium"/>
              </a:rPr>
              <a:t> 을 </a:t>
            </a:r>
            <a:r>
              <a:rPr lang="en-US" altLang="ko-KR" sz="1500" dirty="0" smtClean="0">
                <a:sym typeface="Noto Sans CJK KR Medium"/>
              </a:rPr>
              <a:t>seq2seq</a:t>
            </a:r>
            <a:r>
              <a:rPr lang="ko-KR" altLang="en-US" sz="1500" dirty="0" smtClean="0">
                <a:sym typeface="Noto Sans CJK KR Medium"/>
              </a:rPr>
              <a:t> 모형 내부에 짜넣는게 까다로움</a:t>
            </a:r>
            <a:endParaRPr lang="en-US" altLang="ko-KR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Results</a:t>
            </a:r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3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How to proceed with learning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The </a:t>
            </a:r>
            <a:r>
              <a:rPr lang="en-US" altLang="ko-KR" dirty="0"/>
              <a:t>learning model </a:t>
            </a:r>
            <a:r>
              <a:rPr lang="en-US" altLang="ko-KR" dirty="0" smtClean="0"/>
              <a:t>used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>
                <a:solidFill>
                  <a:schemeClr val="accent1"/>
                </a:solidFill>
              </a:rPr>
              <a:t>The results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The </a:t>
            </a:r>
            <a:r>
              <a:rPr lang="en-US" dirty="0"/>
              <a:t>theoretical </a:t>
            </a:r>
            <a:r>
              <a:rPr lang="en-US" dirty="0" smtClean="0"/>
              <a:t>limitations and further improvements</a:t>
            </a:r>
            <a:endParaRPr lang="en-US" dirty="0"/>
          </a:p>
          <a:p>
            <a:pPr marL="228600" lvl="8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0719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15102" y="6418471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34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dirty="0" smtClean="0"/>
              <a:t>Results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320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생성 결과</a:t>
            </a: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ex 1.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>
                <a:sym typeface="Noto Sans CJK KR Medium"/>
              </a:rPr>
              <a:t>&gt; START_LINE + </a:t>
            </a:r>
            <a:r>
              <a:rPr lang="en-US" altLang="ko-KR" dirty="0">
                <a:sym typeface="Noto Sans CJK KR Medium"/>
              </a:rPr>
              <a:t>'print(A+B</a:t>
            </a:r>
            <a:r>
              <a:rPr lang="en-US" altLang="ko-KR" dirty="0" smtClean="0">
                <a:sym typeface="Noto Sans CJK KR Medium"/>
              </a:rPr>
              <a:t>)’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>
                <a:sym typeface="Noto Sans CJK KR Medium"/>
              </a:rPr>
              <a:t>&gt; output: A , B = map ( </a:t>
            </a:r>
            <a:r>
              <a:rPr lang="en-US" altLang="ko-KR" dirty="0" err="1">
                <a:sym typeface="Noto Sans CJK KR Medium"/>
              </a:rPr>
              <a:t>int</a:t>
            </a:r>
            <a:r>
              <a:rPr lang="en-US" altLang="ko-KR" dirty="0">
                <a:sym typeface="Noto Sans CJK KR Medium"/>
              </a:rPr>
              <a:t> , </a:t>
            </a:r>
            <a:r>
              <a:rPr lang="en-US" altLang="ko-KR" dirty="0" err="1">
                <a:sym typeface="Noto Sans CJK KR Medium"/>
              </a:rPr>
              <a:t>raw_input</a:t>
            </a:r>
            <a:r>
              <a:rPr lang="en-US" altLang="ko-KR" dirty="0">
                <a:sym typeface="Noto Sans CJK KR Medium"/>
              </a:rPr>
              <a:t> ( ) . split ( ) )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2" y="2861844"/>
            <a:ext cx="2120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57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Before starting the presentation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73179"/>
              </p:ext>
            </p:extLst>
          </p:nvPr>
        </p:nvGraphicFramePr>
        <p:xfrm>
          <a:off x="919511" y="3005831"/>
          <a:ext cx="8074798" cy="175024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37399"/>
                <a:gridCol w="4037399"/>
              </a:tblGrid>
              <a:tr h="80780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dirty="0" smtClean="0"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7</a:t>
                      </a:r>
                      <a:r>
                        <a:rPr lang="ko-KR" altLang="en-US" sz="1500" b="0" i="0" dirty="0" smtClean="0"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월</a:t>
                      </a:r>
                      <a:endParaRPr lang="en-US" sz="1500" b="0" i="0" dirty="0">
                        <a:latin typeface="Noto Sans CJK KR Medium" charset="-127"/>
                        <a:ea typeface="Noto Sans CJK KR Medium" charset="-127"/>
                        <a:cs typeface="Noto Sans CJK KR Medium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dirty="0" smtClean="0"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8</a:t>
                      </a:r>
                      <a:r>
                        <a:rPr lang="ko-KR" altLang="en-US" sz="1500" b="0" i="0" dirty="0" smtClean="0"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월</a:t>
                      </a:r>
                      <a:endParaRPr lang="en-US" sz="1500" b="0" i="0" dirty="0">
                        <a:latin typeface="Noto Sans CJK KR Medium" charset="-127"/>
                        <a:ea typeface="Noto Sans CJK KR Medium" charset="-127"/>
                        <a:cs typeface="Noto Sans CJK KR Medium" charset="-127"/>
                      </a:endParaRPr>
                    </a:p>
                  </a:txBody>
                  <a:tcPr anchor="ctr"/>
                </a:tc>
              </a:tr>
              <a:tr h="942441">
                <a:tc>
                  <a:txBody>
                    <a:bodyPr/>
                    <a:lstStyle/>
                    <a:p>
                      <a:pPr algn="l"/>
                      <a:r>
                        <a:rPr lang="en-US" sz="1500" b="0" i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PL</a:t>
                      </a:r>
                      <a:r>
                        <a:rPr lang="ko-KR" altLang="en-US" sz="1500" b="0" i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 인강 </a:t>
                      </a:r>
                      <a:r>
                        <a:rPr lang="en-US" altLang="ko-KR" sz="1500" b="0" i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/</a:t>
                      </a:r>
                      <a:r>
                        <a:rPr lang="ko-KR" altLang="en-US" sz="1500" b="0" i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 </a:t>
                      </a:r>
                      <a:r>
                        <a:rPr lang="en-US" altLang="ko-KR" sz="1500" b="0" i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PA </a:t>
                      </a:r>
                      <a:r>
                        <a:rPr lang="ko-KR" altLang="en-US" sz="1500" b="0" i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책 등 관련 공부</a:t>
                      </a:r>
                      <a:endParaRPr lang="en-US" sz="1500" b="0" i="0" dirty="0" smtClean="0">
                        <a:solidFill>
                          <a:schemeClr val="accent4"/>
                        </a:solidFill>
                        <a:latin typeface="Noto Sans CJK KR Medium" charset="-127"/>
                        <a:ea typeface="Noto Sans CJK KR Medium" charset="-127"/>
                        <a:cs typeface="Noto Sans CJK KR Medium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500" b="0" i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심층학습 </a:t>
                      </a:r>
                      <a:r>
                        <a:rPr lang="ko-KR" altLang="en-US" sz="1500" b="0" i="0" baseline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이론 및 </a:t>
                      </a:r>
                      <a:r>
                        <a:rPr lang="en-US" altLang="ko-KR" sz="1500" b="0" i="0" baseline="0" dirty="0" err="1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Tensorflow</a:t>
                      </a:r>
                      <a:r>
                        <a:rPr lang="en-US" altLang="ko-KR" sz="1500" b="0" i="0" baseline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 </a:t>
                      </a:r>
                      <a:r>
                        <a:rPr lang="ko-KR" altLang="en-US" sz="1500" b="0" i="0" baseline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공부 </a:t>
                      </a:r>
                      <a:r>
                        <a:rPr lang="en-US" altLang="ko-KR" sz="1500" b="0" i="0" baseline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/</a:t>
                      </a:r>
                      <a:r>
                        <a:rPr lang="ko-KR" altLang="en-US" sz="1500" b="0" i="0" baseline="0" dirty="0" smtClean="0">
                          <a:solidFill>
                            <a:schemeClr val="accent4"/>
                          </a:solidFill>
                          <a:latin typeface="Noto Sans CJK KR Medium" charset="-127"/>
                          <a:ea typeface="Noto Sans CJK KR Medium" charset="-127"/>
                          <a:cs typeface="Noto Sans CJK KR Medium" charset="-127"/>
                        </a:rPr>
                        <a:t> 구현</a:t>
                      </a:r>
                      <a:endParaRPr lang="en-US" sz="1500" b="0" i="0" dirty="0" smtClean="0">
                        <a:solidFill>
                          <a:schemeClr val="accent4"/>
                        </a:solidFill>
                        <a:latin typeface="Noto Sans CJK KR Medium" charset="-127"/>
                        <a:ea typeface="Noto Sans CJK KR Medium" charset="-127"/>
                        <a:cs typeface="Noto Sans CJK KR Medium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576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1285875"/>
            <a:ext cx="9906000" cy="5572125"/>
          </a:xfrm>
          <a:prstGeom prst="rect">
            <a:avLst/>
          </a:prstGeom>
        </p:spPr>
      </p:pic>
      <p:sp>
        <p:nvSpPr>
          <p:cNvPr id="13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15102" y="6418471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34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dirty="0" smtClean="0"/>
              <a:t>Results</a:t>
            </a:r>
            <a:endParaRPr dirty="0"/>
          </a:p>
        </p:txBody>
      </p:sp>
      <p:sp>
        <p:nvSpPr>
          <p:cNvPr id="6" name="Text Placeholder 2"/>
          <p:cNvSpPr txBox="1"/>
          <p:nvPr/>
        </p:nvSpPr>
        <p:spPr>
          <a:xfrm>
            <a:off x="825062" y="1606809"/>
            <a:ext cx="8255876" cy="3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오류 탐색</a:t>
            </a:r>
            <a:r>
              <a:rPr lang="en-US" altLang="ko-KR" dirty="0" smtClean="0"/>
              <a:t>:</a:t>
            </a:r>
            <a:r>
              <a:rPr lang="ko-KR" altLang="en-US" dirty="0" smtClean="0"/>
              <a:t> 어디에 생성을 해야하나</a:t>
            </a:r>
            <a:r>
              <a:rPr lang="en-US" altLang="ko-KR" dirty="0" smtClean="0"/>
              <a:t>?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확률을 이용해서 접근 </a:t>
            </a:r>
            <a:r>
              <a:rPr lang="mr-IN" altLang="ko-KR" dirty="0" smtClean="0"/>
              <a:t>–</a:t>
            </a:r>
            <a:r>
              <a:rPr lang="ko-KR" altLang="en-US" dirty="0" smtClean="0"/>
              <a:t> 생성 지점 마다 확률을 계산하도록 모형 변경</a:t>
            </a: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가능한 모든 생성의 경우를 확률이 높은 순으로 수행</a:t>
            </a: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 줄의 코드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21</a:t>
            </a:r>
            <a:r>
              <a:rPr lang="ko-KR" altLang="en-US" dirty="0" smtClean="0"/>
              <a:t> 개의 생성 지점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이론적으로 </a:t>
            </a:r>
            <a:r>
              <a:rPr lang="en-US" altLang="ko-KR" dirty="0" smtClean="0"/>
              <a:t>2^21 </a:t>
            </a:r>
            <a:r>
              <a:rPr lang="ko-KR" altLang="en-US" dirty="0" smtClean="0"/>
              <a:t>가지 경우의 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더 많은 탐색을 위해 각 지점 별로 후보군까지 생성</a:t>
            </a: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Beam search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개까지 후보를 생성한다면 </a:t>
            </a:r>
            <a:r>
              <a:rPr lang="en-US" altLang="ko-KR" dirty="0" smtClean="0"/>
              <a:t>4^21</a:t>
            </a:r>
            <a:r>
              <a:rPr lang="ko-KR" altLang="en-US" dirty="0" smtClean="0"/>
              <a:t> 가지 경우의 수</a:t>
            </a: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코드를 수정할 때마다 테스트해보고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테스트를 통과하면 탐색을 종료한다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3338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 smtClean="0"/>
              <a:t>Issues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3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How to proceed with learning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The </a:t>
            </a:r>
            <a:r>
              <a:rPr lang="en-US" altLang="ko-KR" dirty="0"/>
              <a:t>learning model </a:t>
            </a:r>
            <a:r>
              <a:rPr lang="en-US" altLang="ko-KR" dirty="0" smtClean="0"/>
              <a:t>used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The results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>
                <a:solidFill>
                  <a:schemeClr val="accent1"/>
                </a:solidFill>
              </a:rPr>
              <a:t>The </a:t>
            </a:r>
            <a:r>
              <a:rPr lang="en-US" dirty="0">
                <a:solidFill>
                  <a:schemeClr val="accent1"/>
                </a:solidFill>
              </a:rPr>
              <a:t>theoretical </a:t>
            </a:r>
            <a:r>
              <a:rPr lang="en-US" dirty="0" smtClean="0">
                <a:solidFill>
                  <a:schemeClr val="accent1"/>
                </a:solidFill>
              </a:rPr>
              <a:t>limitations and further improvements</a:t>
            </a:r>
            <a:endParaRPr lang="en-US" dirty="0">
              <a:solidFill>
                <a:schemeClr val="accent1"/>
              </a:solidFill>
            </a:endParaRPr>
          </a:p>
          <a:p>
            <a:pPr marL="228600" lvl="8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378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15102" y="6418471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34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 smtClean="0"/>
              <a:t>Issues</a:t>
            </a:r>
            <a:endParaRPr dirty="0"/>
          </a:p>
        </p:txBody>
      </p:sp>
      <p:sp>
        <p:nvSpPr>
          <p:cNvPr id="6" name="Text Placeholder 2"/>
          <p:cNvSpPr txBox="1"/>
          <p:nvPr/>
        </p:nvSpPr>
        <p:spPr>
          <a:xfrm>
            <a:off x="825062" y="1606809"/>
            <a:ext cx="8255876" cy="355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이론적 한계들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오류를 탐색하는 방법이 설득력이 떨어짐</a:t>
            </a:r>
            <a:r>
              <a:rPr lang="en-US" altLang="ko-KR" dirty="0" smtClean="0"/>
              <a:t>: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생성 확률이 높은것이 반드시 오류를 의미하지는 않는다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적확한 방법이라기보다 감에 의존하는 접근</a:t>
            </a:r>
            <a:r>
              <a:rPr lang="en-US" altLang="ko-KR" dirty="0" smtClean="0"/>
              <a:t>.</a:t>
            </a:r>
            <a:r>
              <a:rPr lang="ko-KR" altLang="en-US" dirty="0" smtClean="0"/>
              <a:t> 사실상 무식하게 해보기</a:t>
            </a:r>
            <a:r>
              <a:rPr lang="en-US" altLang="ko-KR" dirty="0" smtClean="0"/>
              <a:t>(brute-forcing)</a:t>
            </a:r>
            <a:r>
              <a:rPr lang="ko-KR" altLang="en-US" dirty="0" smtClean="0"/>
              <a:t> 이다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개선 방향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err="1" smtClean="0"/>
              <a:t>MaxSAT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이용한 오류 탐색과 결합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MaxSAT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을 이용한 방법은 줄 단위로 오류를 짚어주므로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 잠재적 오류에 대해서 생성하여 교체해본다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42860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15102" y="6418471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34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 smtClean="0"/>
              <a:t>Issues</a:t>
            </a:r>
            <a:endParaRPr dirty="0"/>
          </a:p>
        </p:txBody>
      </p:sp>
      <p:sp>
        <p:nvSpPr>
          <p:cNvPr id="6" name="Text Placeholder 2"/>
          <p:cNvSpPr txBox="1"/>
          <p:nvPr/>
        </p:nvSpPr>
        <p:spPr>
          <a:xfrm>
            <a:off x="825062" y="1606809"/>
            <a:ext cx="4309082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프로그램을 자연어로 간주하여 정보가 손실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프로그래밍언어와 자연어의 관계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44" y="2352613"/>
            <a:ext cx="3817786" cy="272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98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15102" y="6418471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34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 smtClean="0"/>
              <a:t>Issues</a:t>
            </a:r>
            <a:endParaRPr dirty="0"/>
          </a:p>
        </p:txBody>
      </p:sp>
      <p:sp>
        <p:nvSpPr>
          <p:cNvPr id="6" name="Text Placeholder 2"/>
          <p:cNvSpPr txBox="1"/>
          <p:nvPr/>
        </p:nvSpPr>
        <p:spPr>
          <a:xfrm>
            <a:off x="825062" y="1606809"/>
            <a:ext cx="4309082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프로그래밍언어의 특성을 최대한 활용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Program Normalization</a:t>
            </a:r>
            <a:r>
              <a:rPr lang="ko-KR" altLang="en-US" dirty="0" smtClean="0"/>
              <a:t> 이 가능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Alpha Conversion:</a:t>
            </a:r>
            <a:r>
              <a:rPr lang="ko-KR" altLang="en-US" dirty="0" smtClean="0"/>
              <a:t> </a:t>
            </a:r>
            <a:r>
              <a:rPr lang="en-US" altLang="ko-KR" dirty="0" smtClean="0"/>
              <a:t>range</a:t>
            </a:r>
            <a:r>
              <a:rPr lang="ko-KR" altLang="en-US" dirty="0" smtClean="0"/>
              <a:t> 분석을 활용한 의미가 같은 변수 찾기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Other analytic information: Type?</a:t>
            </a:r>
            <a:r>
              <a:rPr lang="ko-KR" altLang="en-US" dirty="0" smtClean="0"/>
              <a:t> 추가적인 정보를 최대한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 에 반영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Vector </a:t>
            </a:r>
            <a:r>
              <a:rPr lang="ko-KR" altLang="en-US" dirty="0" smtClean="0"/>
              <a:t>표현 고도화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AST:</a:t>
            </a:r>
            <a:r>
              <a:rPr lang="ko-KR" altLang="en-US" dirty="0" smtClean="0"/>
              <a:t> </a:t>
            </a:r>
            <a:r>
              <a:rPr lang="en-US" altLang="ko-KR" dirty="0" smtClean="0"/>
              <a:t>mou2016convolutional</a:t>
            </a:r>
            <a:r>
              <a:rPr lang="ko-KR" altLang="en-US" dirty="0" smtClean="0"/>
              <a:t> 에 따르면 프로그램을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 가 아니라</a:t>
            </a:r>
            <a:r>
              <a:rPr lang="en-US" altLang="ko-KR" dirty="0"/>
              <a:t> </a:t>
            </a:r>
            <a:r>
              <a:rPr lang="en-US" altLang="ko-KR" dirty="0" smtClean="0"/>
              <a:t>AST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vector </a:t>
            </a:r>
            <a:r>
              <a:rPr lang="ko-KR" altLang="en-US" dirty="0" smtClean="0"/>
              <a:t>변환이 가능하고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표현력이 높다고 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2" y="3578485"/>
            <a:ext cx="4662487" cy="14976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26" y="4988393"/>
            <a:ext cx="3292476" cy="17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4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15102" y="6418471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34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 smtClean="0"/>
              <a:t>Issues</a:t>
            </a:r>
            <a:endParaRPr dirty="0"/>
          </a:p>
        </p:txBody>
      </p:sp>
      <p:sp>
        <p:nvSpPr>
          <p:cNvPr id="6" name="Text Placeholder 2"/>
          <p:cNvSpPr txBox="1"/>
          <p:nvPr/>
        </p:nvSpPr>
        <p:spPr>
          <a:xfrm>
            <a:off x="825062" y="1606809"/>
            <a:ext cx="4309082" cy="1131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마지막으로</a:t>
            </a:r>
            <a:r>
              <a:rPr lang="en-US" altLang="ko-KR" dirty="0" smtClean="0"/>
              <a:t>..</a:t>
            </a:r>
            <a:r>
              <a:rPr lang="ko-KR" altLang="en-US" dirty="0" smtClean="0"/>
              <a:t> 하이퍼 파라미터 튜닝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눈 감고 마구 찔러보기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84" y="1763016"/>
            <a:ext cx="3929646" cy="42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61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/>
              <a:t>Before starting the presentation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2516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mr-IN" altLang="ko-KR" dirty="0" smtClean="0"/>
              <a:t>…</a:t>
            </a:r>
            <a:r>
              <a:rPr lang="ko-KR" altLang="en-US" dirty="0" smtClean="0"/>
              <a:t>그래서 독창적인건 뭘 했나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개발력 증진</a:t>
            </a:r>
            <a:r>
              <a:rPr lang="en-US" altLang="ko-KR" dirty="0" smtClean="0"/>
              <a:t>:</a:t>
            </a:r>
            <a:r>
              <a:rPr lang="ko-KR" altLang="en-US" dirty="0" smtClean="0"/>
              <a:t> 학습 모형을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바닥부터 직접 제작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개선 방안 도출</a:t>
            </a:r>
            <a:r>
              <a:rPr lang="en-US" altLang="ko-KR" dirty="0" smtClean="0"/>
              <a:t>:</a:t>
            </a:r>
            <a:r>
              <a:rPr lang="ko-KR" altLang="en-US" dirty="0" smtClean="0"/>
              <a:t> 논문에서 언급하지 않는 이론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자연어처리 </a:t>
            </a:r>
            <a:r>
              <a:rPr lang="ko-KR" altLang="en-US" dirty="0"/>
              <a:t>와 </a:t>
            </a:r>
            <a:r>
              <a:rPr lang="ko-KR" altLang="en-US" dirty="0" smtClean="0"/>
              <a:t>심층학습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기반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코드 문제점 발견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Beam search</a:t>
            </a:r>
            <a:r>
              <a:rPr lang="ko-KR" altLang="en-US" dirty="0" smtClean="0"/>
              <a:t> 구현이 의문스러움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9199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15102" y="6418471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34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ko-KR" altLang="en-US" dirty="0" smtClean="0"/>
              <a:t>느낀점</a:t>
            </a:r>
            <a:endParaRPr dirty="0"/>
          </a:p>
        </p:txBody>
      </p:sp>
      <p:sp>
        <p:nvSpPr>
          <p:cNvPr id="6" name="Text Placeholder 2"/>
          <p:cNvSpPr txBox="1"/>
          <p:nvPr/>
        </p:nvSpPr>
        <p:spPr>
          <a:xfrm>
            <a:off x="825062" y="1606809"/>
            <a:ext cx="3723314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궁금한점</a:t>
            </a:r>
            <a:r>
              <a:rPr lang="en-US" altLang="ko-KR" dirty="0" smtClean="0"/>
              <a:t>: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논문에선 이걸 </a:t>
            </a:r>
            <a:r>
              <a:rPr lang="en-US" altLang="ko-KR" dirty="0"/>
              <a:t>data-driven synthesis </a:t>
            </a:r>
            <a:r>
              <a:rPr lang="ko-KR" altLang="en-US" dirty="0" smtClean="0"/>
              <a:t>라고 부르는데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이런 것도 합성이라 할 수 있나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진행하면서 점점 </a:t>
            </a:r>
            <a:r>
              <a:rPr lang="en-US" altLang="ko-KR" dirty="0" smtClean="0"/>
              <a:t>PL, PA</a:t>
            </a:r>
            <a:r>
              <a:rPr lang="ko-KR" altLang="en-US" dirty="0" smtClean="0"/>
              <a:t> 와 멀어진다고 느꼈습니다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그래도 심층학습도 이번에 한 번 해보고자 붙잡고 있었습니다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하지만 하이퍼 파라미터 튜닝에는 정이 별로 안갑니다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76" y="1606809"/>
            <a:ext cx="50165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23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Box 11">
            <a:hlinkClick r:id="rId3"/>
          </p:cNvPr>
          <p:cNvSpPr txBox="1"/>
          <p:nvPr/>
        </p:nvSpPr>
        <p:spPr>
          <a:xfrm>
            <a:off x="631826" y="3370634"/>
            <a:ext cx="706595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30000"/>
              </a:lnSpc>
              <a:defRPr sz="20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t>End of Document</a:t>
            </a:r>
          </a:p>
        </p:txBody>
      </p:sp>
      <p:sp>
        <p:nvSpPr>
          <p:cNvPr id="396" name="TextBox 3">
            <a:hlinkClick r:id="rId3"/>
          </p:cNvPr>
          <p:cNvSpPr txBox="1"/>
          <p:nvPr/>
        </p:nvSpPr>
        <p:spPr>
          <a:xfrm>
            <a:off x="631826" y="2584242"/>
            <a:ext cx="7065951" cy="49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25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t>감사합니다.</a:t>
            </a:r>
          </a:p>
        </p:txBody>
      </p:sp>
      <p:pic>
        <p:nvPicPr>
          <p:cNvPr id="397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567" y="5951766"/>
            <a:ext cx="360001" cy="3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31901" y="5951766"/>
            <a:ext cx="360001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extBox 6">
            <a:hlinkClick r:id="rId3"/>
          </p:cNvPr>
          <p:cNvSpPr txBox="1"/>
          <p:nvPr/>
        </p:nvSpPr>
        <p:spPr>
          <a:xfrm>
            <a:off x="1084567" y="5965566"/>
            <a:ext cx="2166634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김수</a:t>
            </a:r>
            <a:endParaRPr dirty="0"/>
          </a:p>
        </p:txBody>
      </p:sp>
      <p:sp>
        <p:nvSpPr>
          <p:cNvPr id="400" name="TextBox 8">
            <a:hlinkClick r:id="rId3"/>
          </p:cNvPr>
          <p:cNvSpPr txBox="1"/>
          <p:nvPr/>
        </p:nvSpPr>
        <p:spPr>
          <a:xfrm>
            <a:off x="3991902" y="5965566"/>
            <a:ext cx="2166634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t>010.856영.679칠.</a:t>
            </a:r>
          </a:p>
        </p:txBody>
      </p:sp>
      <p:pic>
        <p:nvPicPr>
          <p:cNvPr id="401" name="Picture 5" descr="Picture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39237" y="5951766"/>
            <a:ext cx="360001" cy="3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TextBox 10">
            <a:hlinkClick r:id="rId3"/>
          </p:cNvPr>
          <p:cNvSpPr txBox="1"/>
          <p:nvPr/>
        </p:nvSpPr>
        <p:spPr>
          <a:xfrm>
            <a:off x="6899237" y="5965566"/>
            <a:ext cx="2166634" cy="31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30000"/>
              </a:lnSpc>
              <a:defRPr sz="1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err="1" smtClean="0"/>
              <a:t>sookim</a:t>
            </a:r>
            <a:r>
              <a:rPr dirty="0" err="1" smtClean="0"/>
              <a:t>@</a:t>
            </a:r>
            <a:r>
              <a:rPr lang="en-US" dirty="0" err="1" smtClean="0"/>
              <a:t>ropas.snu.ac.kr</a:t>
            </a:r>
            <a:endParaRPr dirty="0"/>
          </a:p>
        </p:txBody>
      </p:sp>
      <p:sp>
        <p:nvSpPr>
          <p:cNvPr id="403" name="직사각형 9"/>
          <p:cNvSpPr/>
          <p:nvPr/>
        </p:nvSpPr>
        <p:spPr>
          <a:xfrm>
            <a:off x="631826" y="6533660"/>
            <a:ext cx="782638" cy="242889"/>
          </a:xfrm>
          <a:prstGeom prst="rect">
            <a:avLst/>
          </a:prstGeom>
          <a:solidFill>
            <a:srgbClr val="32A6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/>
              <a:t>Before starting the presentation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구현의 아이디어는 이미 출판된 논문</a:t>
            </a: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논문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재현</a:t>
            </a: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mr-IN" altLang="ko-KR" dirty="0" smtClean="0"/>
              <a:t>…</a:t>
            </a:r>
            <a:r>
              <a:rPr lang="ko-KR" altLang="en-US" dirty="0" smtClean="0"/>
              <a:t>그럼 독창적인건 뭘 했나</a:t>
            </a:r>
            <a:r>
              <a:rPr lang="en-US" altLang="ko-KR" dirty="0" smtClean="0"/>
              <a:t>?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75807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Goal/Problem &amp; Requirement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62" y="1606809"/>
            <a:ext cx="2254468" cy="22544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795" y="1859838"/>
            <a:ext cx="1748410" cy="174841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377" y="2352257"/>
            <a:ext cx="763571" cy="7635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052" y="2352256"/>
            <a:ext cx="763571" cy="763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539222"/>
            <a:ext cx="389641" cy="38964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70" y="1859838"/>
            <a:ext cx="1748410" cy="17484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9068" y="2621356"/>
            <a:ext cx="306371" cy="306371"/>
          </a:xfrm>
          <a:prstGeom prst="rect">
            <a:avLst/>
          </a:prstGeom>
        </p:spPr>
      </p:pic>
      <p:sp>
        <p:nvSpPr>
          <p:cNvPr id="17" name="Text Placeholder 2"/>
          <p:cNvSpPr txBox="1"/>
          <p:nvPr/>
        </p:nvSpPr>
        <p:spPr>
          <a:xfrm>
            <a:off x="825062" y="4248646"/>
            <a:ext cx="8255876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문제의식</a:t>
            </a:r>
            <a:r>
              <a:rPr lang="en-US" altLang="ko-KR" dirty="0" smtClean="0"/>
              <a:t>:</a:t>
            </a:r>
            <a:r>
              <a:rPr lang="ko-KR" altLang="en-US" dirty="0" smtClean="0"/>
              <a:t> 학생들이 제출한 과제를 자동으로 수정해주고 싶다</a:t>
            </a:r>
            <a:r>
              <a:rPr lang="en-US" altLang="ko-KR" dirty="0" smtClean="0"/>
              <a:t>.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err="1" smtClean="0"/>
              <a:t>MaxSAT</a:t>
            </a:r>
            <a:r>
              <a:rPr lang="ko-KR" altLang="en-US" dirty="0" smtClean="0"/>
              <a:t> 을 이용한 접근과의 차이점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오류를 발견하는 것</a:t>
            </a:r>
            <a:r>
              <a:rPr lang="en-US" altLang="ko-KR" dirty="0" smtClean="0"/>
              <a:t>(localization)</a:t>
            </a:r>
            <a:r>
              <a:rPr lang="ko-KR" altLang="en-US" dirty="0" smtClean="0"/>
              <a:t> 뿐만 아니라 수정까지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충분한 정답 예시가 존재한다는 전제가 추가</a:t>
            </a:r>
            <a:endParaRPr lang="en-US" altLang="ko-KR" dirty="0" smtClean="0"/>
          </a:p>
          <a:p>
            <a:pPr marL="228600" lvl="8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15102" y="6418471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34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dirty="0" smtClean="0"/>
              <a:t>Results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320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생성 결과</a:t>
            </a: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ex 1.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>
                <a:sym typeface="Noto Sans CJK KR Medium"/>
              </a:rPr>
              <a:t>&gt; START_LINE + </a:t>
            </a:r>
            <a:r>
              <a:rPr lang="en-US" altLang="ko-KR" dirty="0">
                <a:sym typeface="Noto Sans CJK KR Medium"/>
              </a:rPr>
              <a:t>'print(A+B</a:t>
            </a:r>
            <a:r>
              <a:rPr lang="en-US" altLang="ko-KR" dirty="0" smtClean="0">
                <a:sym typeface="Noto Sans CJK KR Medium"/>
              </a:rPr>
              <a:t>)’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>
                <a:sym typeface="Noto Sans CJK KR Medium"/>
              </a:rPr>
              <a:t>&gt; output: A , B = map ( </a:t>
            </a:r>
            <a:r>
              <a:rPr lang="en-US" altLang="ko-KR" dirty="0" err="1">
                <a:sym typeface="Noto Sans CJK KR Medium"/>
              </a:rPr>
              <a:t>int</a:t>
            </a:r>
            <a:r>
              <a:rPr lang="en-US" altLang="ko-KR" dirty="0">
                <a:sym typeface="Noto Sans CJK KR Medium"/>
              </a:rPr>
              <a:t> , </a:t>
            </a:r>
            <a:r>
              <a:rPr lang="en-US" altLang="ko-KR" dirty="0" err="1">
                <a:sym typeface="Noto Sans CJK KR Medium"/>
              </a:rPr>
              <a:t>raw_input</a:t>
            </a:r>
            <a:r>
              <a:rPr lang="en-US" altLang="ko-KR" dirty="0">
                <a:sym typeface="Noto Sans CJK KR Medium"/>
              </a:rPr>
              <a:t> ( ) . split ( ) )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2" y="2861844"/>
            <a:ext cx="2120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16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 smtClean="0"/>
              <a:t>Overview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3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심층학습을 사용해서 해보자</a:t>
            </a:r>
            <a:r>
              <a:rPr lang="en-US" altLang="ko-KR" dirty="0" smtClean="0"/>
              <a:t>!</a:t>
            </a:r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/>
              <a:t>H</a:t>
            </a:r>
            <a:r>
              <a:rPr lang="en-US" altLang="ko-KR" dirty="0" smtClean="0"/>
              <a:t>ow </a:t>
            </a:r>
            <a:r>
              <a:rPr lang="en-US" altLang="ko-KR" dirty="0"/>
              <a:t>to proceed with </a:t>
            </a:r>
            <a:r>
              <a:rPr lang="en-US" altLang="ko-KR" dirty="0" smtClean="0"/>
              <a:t>learning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The </a:t>
            </a:r>
            <a:r>
              <a:rPr lang="en-US" altLang="ko-KR" dirty="0"/>
              <a:t>learning model </a:t>
            </a:r>
            <a:r>
              <a:rPr lang="en-US" altLang="ko-KR" dirty="0" smtClean="0"/>
              <a:t>used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The results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The </a:t>
            </a:r>
            <a:r>
              <a:rPr lang="en-US" dirty="0"/>
              <a:t>theoretical </a:t>
            </a:r>
            <a:r>
              <a:rPr lang="en-US" dirty="0" smtClean="0"/>
              <a:t>limitations and further improvements</a:t>
            </a:r>
            <a:endParaRPr lang="en-US" dirty="0"/>
          </a:p>
          <a:p>
            <a:pPr marL="228600" lvl="8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 smtClean="0"/>
              <a:t>Approach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8255876" cy="3901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>
                <a:solidFill>
                  <a:schemeClr val="accent1"/>
                </a:solidFill>
              </a:rPr>
              <a:t>How to proceed with learning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The </a:t>
            </a:r>
            <a:r>
              <a:rPr lang="en-US" altLang="ko-KR" dirty="0"/>
              <a:t>learning model </a:t>
            </a:r>
            <a:r>
              <a:rPr lang="en-US" altLang="ko-KR" dirty="0" smtClean="0"/>
              <a:t>used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The results</a:t>
            </a:r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dirty="0"/>
          </a:p>
          <a:p>
            <a:pPr marL="342900" indent="-342900">
              <a:lnSpc>
                <a:spcPct val="150000"/>
              </a:lnSpc>
              <a:buSzPct val="100000"/>
              <a:buFont typeface="+mj-lt"/>
              <a:buAutoNum type="arabicPeriod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dirty="0" smtClean="0"/>
              <a:t>The </a:t>
            </a:r>
            <a:r>
              <a:rPr lang="en-US" dirty="0"/>
              <a:t>theoretical </a:t>
            </a:r>
            <a:r>
              <a:rPr lang="en-US" dirty="0" smtClean="0"/>
              <a:t>limitations and further improvements</a:t>
            </a:r>
            <a:endParaRPr lang="en-US" dirty="0"/>
          </a:p>
          <a:p>
            <a:pPr marL="228600" lvl="8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629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26338" y="6418471"/>
            <a:ext cx="262420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9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altLang="ko-KR" dirty="0"/>
              <a:t>Approach</a:t>
            </a:r>
            <a:endParaRPr dirty="0"/>
          </a:p>
        </p:txBody>
      </p:sp>
      <p:sp>
        <p:nvSpPr>
          <p:cNvPr id="101" name="Text Placeholder 2"/>
          <p:cNvSpPr txBox="1"/>
          <p:nvPr/>
        </p:nvSpPr>
        <p:spPr>
          <a:xfrm>
            <a:off x="1386478" y="4822766"/>
            <a:ext cx="2556829" cy="401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endParaRPr dirty="0"/>
          </a:p>
        </p:txBody>
      </p:sp>
      <p:sp>
        <p:nvSpPr>
          <p:cNvPr id="103" name="Text Placeholder 2"/>
          <p:cNvSpPr txBox="1"/>
          <p:nvPr/>
        </p:nvSpPr>
        <p:spPr>
          <a:xfrm>
            <a:off x="6562343" y="4850198"/>
            <a:ext cx="2556828" cy="401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77" y="2125218"/>
            <a:ext cx="2641127" cy="604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90" y="4030871"/>
            <a:ext cx="3416300" cy="2387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325254" y="3012966"/>
            <a:ext cx="763571" cy="763571"/>
          </a:xfrm>
          <a:prstGeom prst="rect">
            <a:avLst/>
          </a:prstGeom>
        </p:spPr>
      </p:pic>
      <p:sp>
        <p:nvSpPr>
          <p:cNvPr id="11" name="Text Placeholder 2"/>
          <p:cNvSpPr txBox="1"/>
          <p:nvPr/>
        </p:nvSpPr>
        <p:spPr>
          <a:xfrm>
            <a:off x="4953000" y="1613277"/>
            <a:ext cx="4309082" cy="5286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Input 2 number and print sum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파이선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공개된 해답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2057</a:t>
            </a:r>
            <a:r>
              <a:rPr lang="ko-KR" altLang="en-US" dirty="0" smtClean="0"/>
              <a:t> 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정답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700</a:t>
            </a:r>
            <a:r>
              <a:rPr lang="ko-KR" altLang="en-US" dirty="0" smtClean="0"/>
              <a:t> 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학습대상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584 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3953 </a:t>
            </a:r>
            <a:r>
              <a:rPr lang="ko-KR" altLang="en-US" dirty="0" smtClean="0"/>
              <a:t>세트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학습 속도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정답 생성 속도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즉시</a:t>
            </a:r>
            <a:r>
              <a:rPr lang="en-US" altLang="ko-KR" dirty="0" smtClean="0"/>
              <a:t> per 1 line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C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공개된 </a:t>
            </a:r>
            <a:r>
              <a:rPr lang="ko-KR" altLang="en-US" dirty="0"/>
              <a:t>해답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18370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정답</a:t>
            </a:r>
            <a:r>
              <a:rPr lang="en-US" altLang="ko-KR" dirty="0" smtClean="0"/>
              <a:t>:</a:t>
            </a:r>
            <a:r>
              <a:rPr lang="ko-KR" altLang="en-US" dirty="0" smtClean="0"/>
              <a:t>  </a:t>
            </a:r>
            <a:r>
              <a:rPr lang="en-US" altLang="ko-KR" dirty="0" smtClean="0"/>
              <a:t>10281</a:t>
            </a:r>
            <a:r>
              <a:rPr lang="ko-KR" altLang="en-US" dirty="0" smtClean="0"/>
              <a:t> 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학습대상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9475</a:t>
            </a:r>
            <a:r>
              <a:rPr lang="ko-KR" altLang="en-US" dirty="0" smtClean="0"/>
              <a:t> 개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36089</a:t>
            </a:r>
            <a:r>
              <a:rPr lang="ko-KR" altLang="en-US" dirty="0" smtClean="0"/>
              <a:t> 세트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학습속도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SzPct val="100000"/>
              <a:buFont typeface="Arial" charset="0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ko-KR" altLang="en-US" dirty="0" smtClean="0"/>
              <a:t>정답 생성 속도</a:t>
            </a:r>
            <a:r>
              <a:rPr lang="en-US" altLang="ko-KR" dirty="0" smtClean="0"/>
              <a:t>:</a:t>
            </a:r>
            <a:r>
              <a:rPr lang="ko-KR" altLang="en-US" dirty="0" smtClean="0"/>
              <a:t> 즉시</a:t>
            </a:r>
            <a:r>
              <a:rPr lang="en-US" altLang="ko-KR" dirty="0"/>
              <a:t> per 1 line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29395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8899860" y="6418471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68" name="Rectangle 2"/>
          <p:cNvSpPr/>
          <p:nvPr/>
        </p:nvSpPr>
        <p:spPr>
          <a:xfrm>
            <a:off x="0" y="0"/>
            <a:ext cx="9906000" cy="1343438"/>
          </a:xfrm>
          <a:prstGeom prst="rect">
            <a:avLst/>
          </a:prstGeom>
          <a:solidFill>
            <a:srgbClr val="2D2C3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TextBox 3"/>
          <p:cNvSpPr txBox="1"/>
          <p:nvPr/>
        </p:nvSpPr>
        <p:spPr>
          <a:xfrm>
            <a:off x="341124" y="419578"/>
            <a:ext cx="9223752" cy="5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lnSpc>
                <a:spcPct val="150000"/>
              </a:lnSpc>
              <a:defRPr sz="2200">
                <a:solidFill>
                  <a:srgbClr val="FFFFFF"/>
                </a:solidFill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lvl1pPr>
          </a:lstStyle>
          <a:p>
            <a:r>
              <a:rPr lang="en-US" dirty="0" smtClean="0"/>
              <a:t>Approach</a:t>
            </a:r>
            <a:endParaRPr dirty="0"/>
          </a:p>
        </p:txBody>
      </p:sp>
      <p:sp>
        <p:nvSpPr>
          <p:cNvPr id="7" name="Text Placeholder 2"/>
          <p:cNvSpPr txBox="1"/>
          <p:nvPr/>
        </p:nvSpPr>
        <p:spPr>
          <a:xfrm>
            <a:off x="825062" y="1606809"/>
            <a:ext cx="3618351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3</a:t>
            </a:r>
            <a:r>
              <a:rPr lang="ko-KR" altLang="en-US" dirty="0" smtClean="0"/>
              <a:t>줄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 세트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 대체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삽입</a:t>
            </a: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2</a:t>
            </a:r>
            <a:r>
              <a:rPr lang="ko-KR" altLang="en-US" dirty="0" smtClean="0"/>
              <a:t>줄 </a:t>
            </a:r>
            <a:r>
              <a:rPr lang="en-US" altLang="ko-KR" dirty="0" smtClean="0"/>
              <a:t>+</a:t>
            </a:r>
            <a:r>
              <a:rPr lang="ko-KR" altLang="en-US" dirty="0" smtClean="0"/>
              <a:t> 빈 줄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세트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제거</a:t>
            </a: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endParaRPr lang="en-US" altLang="ko-KR" dirty="0" smtClean="0"/>
          </a:p>
          <a:p>
            <a:pPr marL="228600" indent="-228600">
              <a:lnSpc>
                <a:spcPct val="150000"/>
              </a:lnSpc>
              <a:buSzPct val="100000"/>
              <a:buFont typeface="Arial"/>
              <a:buChar char="•"/>
              <a:defRPr sz="1500">
                <a:latin typeface="Noto Sans CJK KR Medium"/>
                <a:ea typeface="Noto Sans CJK KR Medium"/>
                <a:cs typeface="Noto Sans CJK KR Medium"/>
                <a:sym typeface="Noto Sans CJK KR Medium"/>
              </a:defRPr>
            </a:pPr>
            <a:r>
              <a:rPr lang="en-US" altLang="ko-KR" dirty="0" smtClean="0"/>
              <a:t>10</a:t>
            </a:r>
            <a:r>
              <a:rPr lang="ko-KR" altLang="en-US" dirty="0" smtClean="0"/>
              <a:t> 줄의 코드라면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앞 뒤에 시작과 끝을 알리는 더미 줄을 삽입하면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줄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en-US" altLang="ko-KR" dirty="0" smtClean="0"/>
              <a:t>21</a:t>
            </a:r>
            <a:r>
              <a:rPr lang="ko-KR" altLang="en-US" dirty="0" smtClean="0"/>
              <a:t> 세트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46" y="1864850"/>
            <a:ext cx="5168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29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2D2D3C"/>
      </a:dk1>
      <a:lt1>
        <a:srgbClr val="FFFFFF"/>
      </a:lt1>
      <a:dk2>
        <a:srgbClr val="A7A7A7"/>
      </a:dk2>
      <a:lt2>
        <a:srgbClr val="535353"/>
      </a:lt2>
      <a:accent1>
        <a:srgbClr val="0082FF"/>
      </a:accent1>
      <a:accent2>
        <a:srgbClr val="F39B32"/>
      </a:accent2>
      <a:accent3>
        <a:srgbClr val="E34360"/>
      </a:accent3>
      <a:accent4>
        <a:srgbClr val="53596A"/>
      </a:accent4>
      <a:accent5>
        <a:srgbClr val="37BF8E"/>
      </a:accent5>
      <a:accent6>
        <a:srgbClr val="6B64A4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2D3C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2D3C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82FF"/>
      </a:accent1>
      <a:accent2>
        <a:srgbClr val="F39B32"/>
      </a:accent2>
      <a:accent3>
        <a:srgbClr val="E34360"/>
      </a:accent3>
      <a:accent4>
        <a:srgbClr val="53596A"/>
      </a:accent4>
      <a:accent5>
        <a:srgbClr val="37BF8E"/>
      </a:accent5>
      <a:accent6>
        <a:srgbClr val="6B64A4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2D3C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D2D3C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1019</Words>
  <Application>Microsoft Macintosh PowerPoint</Application>
  <PresentationFormat>A4 용지(210x297mm)</PresentationFormat>
  <Paragraphs>263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Noto Sans CJK KR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Soo Kim</cp:lastModifiedBy>
  <cp:revision>47</cp:revision>
  <dcterms:modified xsi:type="dcterms:W3CDTF">2017-09-07T17:00:11Z</dcterms:modified>
</cp:coreProperties>
</file>